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7" r:id="rId3"/>
    <p:sldId id="259" r:id="rId4"/>
    <p:sldId id="276" r:id="rId5"/>
    <p:sldId id="261" r:id="rId6"/>
    <p:sldId id="277" r:id="rId7"/>
    <p:sldId id="283" r:id="rId8"/>
    <p:sldId id="271" r:id="rId9"/>
    <p:sldId id="266" r:id="rId10"/>
    <p:sldId id="278" r:id="rId11"/>
    <p:sldId id="274" r:id="rId12"/>
    <p:sldId id="279" r:id="rId13"/>
    <p:sldId id="267" r:id="rId14"/>
    <p:sldId id="280" r:id="rId15"/>
    <p:sldId id="281" r:id="rId16"/>
    <p:sldId id="284" r:id="rId17"/>
    <p:sldId id="28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4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38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41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6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7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3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57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8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7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33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5FFE6-52B0-49CD-B999-3ACBD15C4914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ADECC-4136-4C5D-B8D0-D3E5C717D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8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335883"/>
            <a:ext cx="8229600" cy="1143000"/>
          </a:xfrm>
        </p:spPr>
        <p:txBody>
          <a:bodyPr/>
          <a:lstStyle/>
          <a:p>
            <a:r>
              <a:rPr lang="en-GB" dirty="0" smtClean="0"/>
              <a:t>Churn Prediction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927792" y="3571341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Lim Wan Ting</a:t>
            </a:r>
          </a:p>
          <a:p>
            <a:pPr algn="ctr"/>
            <a:r>
              <a:rPr lang="en-GB" dirty="0" smtClean="0"/>
              <a:t>MLDDS05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27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SVC classifier with C=1, gamma=0.1 (best </a:t>
            </a:r>
            <a:r>
              <a:rPr lang="en-GB" sz="2000" dirty="0" err="1" smtClean="0"/>
              <a:t>params</a:t>
            </a:r>
            <a:r>
              <a:rPr lang="en-GB" sz="2000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268" y="2276872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Classification report:</a:t>
            </a:r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r>
              <a:rPr lang="en-GB" sz="2000" dirty="0" smtClean="0"/>
              <a:t>Confusion matrix: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46593" r="51621" b="31868"/>
          <a:stretch/>
        </p:blipFill>
        <p:spPr bwMode="auto">
          <a:xfrm>
            <a:off x="3347864" y="2060848"/>
            <a:ext cx="5427095" cy="190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9" t="44103" r="55934" b="16483"/>
          <a:stretch/>
        </p:blipFill>
        <p:spPr bwMode="auto">
          <a:xfrm>
            <a:off x="4499992" y="4077072"/>
            <a:ext cx="3727939" cy="270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89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DTC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412776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Plot learning curve with x-axis as </a:t>
            </a:r>
            <a:r>
              <a:rPr lang="en-GB" sz="2000" dirty="0" err="1" smtClean="0"/>
              <a:t>max_depth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Selected </a:t>
            </a:r>
            <a:r>
              <a:rPr lang="en-GB" sz="2000" dirty="0" err="1" smtClean="0"/>
              <a:t>max_depth</a:t>
            </a:r>
            <a:r>
              <a:rPr lang="en-GB" sz="2000" dirty="0" smtClean="0"/>
              <a:t> = 5</a:t>
            </a:r>
            <a:endParaRPr lang="en-GB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41026" r="52033" b="19707"/>
          <a:stretch/>
        </p:blipFill>
        <p:spPr bwMode="auto">
          <a:xfrm>
            <a:off x="2123728" y="2420888"/>
            <a:ext cx="5225087" cy="34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74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DTC classifier (</a:t>
            </a:r>
            <a:r>
              <a:rPr lang="en-GB" sz="2000" dirty="0" err="1" smtClean="0"/>
              <a:t>max_depth</a:t>
            </a:r>
            <a:r>
              <a:rPr lang="en-GB" sz="2000" dirty="0" smtClean="0"/>
              <a:t> = 5)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6268" y="2276872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Classification report:</a:t>
            </a:r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r>
              <a:rPr lang="en-GB" sz="2000" dirty="0" smtClean="0"/>
              <a:t>Confusion matrix:</a:t>
            </a:r>
            <a:endParaRPr lang="en-GB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51825" r="55495" b="10623"/>
          <a:stretch/>
        </p:blipFill>
        <p:spPr bwMode="auto">
          <a:xfrm>
            <a:off x="4315658" y="4102787"/>
            <a:ext cx="3955726" cy="272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187" r="50000" b="23406"/>
          <a:stretch/>
        </p:blipFill>
        <p:spPr bwMode="auto">
          <a:xfrm>
            <a:off x="3806028" y="2132856"/>
            <a:ext cx="4974986" cy="17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6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KNN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49670" r="53434" b="12161"/>
          <a:stretch/>
        </p:blipFill>
        <p:spPr bwMode="auto">
          <a:xfrm>
            <a:off x="2123727" y="2492896"/>
            <a:ext cx="485121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1412776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Plot learning curve with x-axis as </a:t>
            </a:r>
            <a:r>
              <a:rPr lang="en-GB" sz="2000" dirty="0" err="1" smtClean="0"/>
              <a:t>n_neighbors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Selected </a:t>
            </a:r>
            <a:r>
              <a:rPr lang="en-GB" sz="2000" dirty="0" err="1" smtClean="0"/>
              <a:t>n_neighbors</a:t>
            </a:r>
            <a:r>
              <a:rPr lang="en-GB" sz="2000" dirty="0" smtClean="0"/>
              <a:t>=30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4583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KNN </a:t>
            </a:r>
            <a:r>
              <a:rPr lang="en-GB" sz="2000" dirty="0" smtClean="0"/>
              <a:t>with </a:t>
            </a:r>
            <a:r>
              <a:rPr lang="en-GB" sz="2000" dirty="0" err="1" smtClean="0"/>
              <a:t>n_neighbors</a:t>
            </a:r>
            <a:r>
              <a:rPr lang="en-GB" sz="2000" dirty="0" smtClean="0"/>
              <a:t>=30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6268" y="2276872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Classification report:</a:t>
            </a:r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r>
              <a:rPr lang="en-GB" sz="2000" dirty="0" smtClean="0"/>
              <a:t>Confusion matrix:</a:t>
            </a:r>
            <a:endParaRPr lang="en-GB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50000" r="55165" b="11941"/>
          <a:stretch/>
        </p:blipFill>
        <p:spPr bwMode="auto">
          <a:xfrm>
            <a:off x="4644008" y="4005064"/>
            <a:ext cx="3779895" cy="26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9" t="68571" r="51236" b="9011"/>
          <a:stretch/>
        </p:blipFill>
        <p:spPr bwMode="auto">
          <a:xfrm>
            <a:off x="3995936" y="2276872"/>
            <a:ext cx="4834419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9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Overall, the models all work similarly</a:t>
            </a:r>
          </a:p>
          <a:p>
            <a:pPr lvl="1"/>
            <a:r>
              <a:rPr lang="en-GB" sz="2000" dirty="0" smtClean="0"/>
              <a:t>Work well to predict non-churn but not so good for churn</a:t>
            </a:r>
            <a:endParaRPr lang="en-GB" sz="2000" dirty="0"/>
          </a:p>
          <a:p>
            <a:r>
              <a:rPr lang="en-GB" sz="2400" dirty="0" smtClean="0"/>
              <a:t>Since our objective is to target the churn customers, we want to reduce the cases where customer is 1 [positive, churn] but predicted as 0 [negative, non-churn]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44541" r="56071" b="17510"/>
          <a:stretch/>
        </p:blipFill>
        <p:spPr bwMode="auto">
          <a:xfrm>
            <a:off x="2339752" y="3933056"/>
            <a:ext cx="3891597" cy="275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3808" y="4005064"/>
            <a:ext cx="2736304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4211960" y="4077072"/>
            <a:ext cx="0" cy="22414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43808" y="5197818"/>
            <a:ext cx="27363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5816" y="5445224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Reduce this section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2644" y="4365104"/>
            <a:ext cx="140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</a:rPr>
              <a:t>Can have some leeway</a:t>
            </a:r>
            <a:endParaRPr lang="en-GB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7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51825" r="55495" b="10623"/>
          <a:stretch/>
        </p:blipFill>
        <p:spPr bwMode="auto">
          <a:xfrm>
            <a:off x="225154" y="4102787"/>
            <a:ext cx="3955726" cy="272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03910" y="3647139"/>
            <a:ext cx="3466728" cy="460648"/>
          </a:xfrm>
        </p:spPr>
        <p:txBody>
          <a:bodyPr>
            <a:normAutofit/>
          </a:bodyPr>
          <a:lstStyle/>
          <a:p>
            <a:r>
              <a:rPr lang="en-GB" sz="2000" dirty="0"/>
              <a:t>KNN </a:t>
            </a:r>
            <a:r>
              <a:rPr lang="en-GB" sz="2000" dirty="0" smtClean="0"/>
              <a:t>with </a:t>
            </a:r>
            <a:r>
              <a:rPr lang="en-GB" sz="2000" dirty="0" err="1" smtClean="0"/>
              <a:t>n_neighbors</a:t>
            </a:r>
            <a:r>
              <a:rPr lang="en-GB" sz="2000" dirty="0" smtClean="0"/>
              <a:t>=30</a:t>
            </a:r>
            <a:endParaRPr lang="en-GB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4845" y="3548773"/>
            <a:ext cx="3096344" cy="6766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DTC classifier with </a:t>
            </a:r>
            <a:r>
              <a:rPr lang="en-GB" sz="2000" dirty="0" err="1" smtClean="0"/>
              <a:t>max_depth</a:t>
            </a:r>
            <a:r>
              <a:rPr lang="en-GB" sz="2000" dirty="0" smtClean="0"/>
              <a:t> = 5</a:t>
            </a:r>
            <a:endParaRPr lang="en-GB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45172" y="482645"/>
            <a:ext cx="42913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SVC classifier with C=1, gamma=0.1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9" t="44103" r="55934" b="16483"/>
          <a:stretch/>
        </p:blipFill>
        <p:spPr bwMode="auto">
          <a:xfrm>
            <a:off x="4765360" y="842685"/>
            <a:ext cx="3727939" cy="270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242286"/>
            <a:ext cx="4287972" cy="96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Neural Network (reduced features, 3 hidden layers, 5 neurons each)</a:t>
            </a:r>
            <a:endParaRPr lang="en-GB" sz="2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9231" r="54228" b="13333"/>
          <a:stretch/>
        </p:blipFill>
        <p:spPr bwMode="auto">
          <a:xfrm>
            <a:off x="253769" y="910511"/>
            <a:ext cx="4056434" cy="256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1043608" y="5461763"/>
            <a:ext cx="764919" cy="764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50000" r="55165" b="11941"/>
          <a:stretch/>
        </p:blipFill>
        <p:spPr bwMode="auto">
          <a:xfrm>
            <a:off x="4644008" y="4005064"/>
            <a:ext cx="3779895" cy="26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3887279" y="3096218"/>
            <a:ext cx="1116769" cy="111676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Lowest FN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90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So far</a:t>
            </a:r>
            <a:r>
              <a:rPr lang="en-GB" sz="2800" smtClean="0"/>
              <a:t>, </a:t>
            </a:r>
            <a:r>
              <a:rPr lang="en-GB" sz="2800" smtClean="0"/>
              <a:t>DT</a:t>
            </a:r>
            <a:r>
              <a:rPr lang="en-GB" sz="2800" smtClean="0"/>
              <a:t>C </a:t>
            </a:r>
            <a:r>
              <a:rPr lang="en-GB" sz="2800" dirty="0" smtClean="0"/>
              <a:t>works the “best” (lowest false negative)</a:t>
            </a:r>
          </a:p>
          <a:p>
            <a:r>
              <a:rPr lang="en-GB" sz="2800" dirty="0" smtClean="0"/>
              <a:t>However as all the models seem pretty similar, further tuning could be done for the other models as well to achieve lesser false negative.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44541" r="56071" b="17510"/>
          <a:stretch/>
        </p:blipFill>
        <p:spPr bwMode="auto">
          <a:xfrm>
            <a:off x="2339752" y="3933056"/>
            <a:ext cx="3891597" cy="275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3808" y="4005064"/>
            <a:ext cx="2736304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4211960" y="4077072"/>
            <a:ext cx="0" cy="22414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43808" y="5197818"/>
            <a:ext cx="27363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5816" y="5445224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Reduce this section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2644" y="4365104"/>
            <a:ext cx="140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</a:rPr>
              <a:t>Can have some leeway</a:t>
            </a:r>
            <a:endParaRPr lang="en-GB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Goal/objectives</a:t>
            </a:r>
          </a:p>
          <a:p>
            <a:pPr lvl="1"/>
            <a:r>
              <a:rPr lang="en-GB" sz="2400" dirty="0" smtClean="0"/>
              <a:t>Explore telco data to determine customer retention, based on details such as customer characteristics, spending, etc.</a:t>
            </a:r>
          </a:p>
          <a:p>
            <a:r>
              <a:rPr lang="en-GB" sz="2800" dirty="0" smtClean="0"/>
              <a:t>Data source</a:t>
            </a:r>
          </a:p>
          <a:p>
            <a:pPr lvl="1"/>
            <a:r>
              <a:rPr lang="en-GB" sz="2400" dirty="0" smtClean="0"/>
              <a:t>Sample dataset obtained online from IBM Watsons </a:t>
            </a:r>
            <a:r>
              <a:rPr lang="en-GB" sz="2400" dirty="0"/>
              <a:t>A</a:t>
            </a:r>
            <a:r>
              <a:rPr lang="en-GB" sz="2400" dirty="0" smtClean="0"/>
              <a:t>nalytics.</a:t>
            </a:r>
          </a:p>
          <a:p>
            <a:r>
              <a:rPr lang="en-GB" sz="2800" dirty="0" smtClean="0"/>
              <a:t>Output</a:t>
            </a:r>
          </a:p>
          <a:p>
            <a:pPr lvl="1"/>
            <a:r>
              <a:rPr lang="en-GB" sz="2400" dirty="0" smtClean="0"/>
              <a:t>Classify new customers into churn or non-churn based on their details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976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GB" dirty="0" smtClean="0"/>
              <a:t>Data obtained (online source)</a:t>
            </a:r>
          </a:p>
          <a:p>
            <a:pPr marL="514350" indent="-514350">
              <a:buAutoNum type="arabicPeriod"/>
            </a:pPr>
            <a:r>
              <a:rPr lang="en-GB" dirty="0" smtClean="0"/>
              <a:t>Data Engineering</a:t>
            </a:r>
          </a:p>
          <a:p>
            <a:pPr marL="514350" indent="-514350">
              <a:buAutoNum type="arabicPeriod"/>
            </a:pPr>
            <a:r>
              <a:rPr lang="en-GB" dirty="0" smtClean="0"/>
              <a:t>Train Model</a:t>
            </a:r>
          </a:p>
          <a:p>
            <a:pPr marL="857250" lvl="1" indent="-457200"/>
            <a:r>
              <a:rPr lang="en-GB" dirty="0" smtClean="0"/>
              <a:t>Neural Network</a:t>
            </a:r>
          </a:p>
          <a:p>
            <a:pPr marL="514350" indent="-514350">
              <a:buAutoNum type="arabicPeriod"/>
            </a:pPr>
            <a:r>
              <a:rPr lang="en-GB" dirty="0" smtClean="0"/>
              <a:t>Feature engineering</a:t>
            </a:r>
          </a:p>
          <a:p>
            <a:pPr marL="914400" lvl="1" indent="-514350"/>
            <a:r>
              <a:rPr lang="en-GB" dirty="0" smtClean="0"/>
              <a:t>Select </a:t>
            </a:r>
            <a:r>
              <a:rPr lang="en-GB" dirty="0" err="1" smtClean="0"/>
              <a:t>Kbest</a:t>
            </a:r>
            <a:endParaRPr lang="en-GB" dirty="0" smtClean="0"/>
          </a:p>
          <a:p>
            <a:pPr marL="514350" indent="-514350">
              <a:buAutoNum type="arabicPeriod"/>
            </a:pPr>
            <a:r>
              <a:rPr lang="en-GB" dirty="0" smtClean="0"/>
              <a:t>Train Model(s)</a:t>
            </a:r>
          </a:p>
          <a:p>
            <a:pPr marL="914400" lvl="1" indent="-514350"/>
            <a:r>
              <a:rPr lang="en-GB" dirty="0" smtClean="0"/>
              <a:t>Neural Network</a:t>
            </a:r>
          </a:p>
          <a:p>
            <a:pPr marL="914400" lvl="1" indent="-514350"/>
            <a:r>
              <a:rPr lang="en-GB" dirty="0" smtClean="0"/>
              <a:t>SVC</a:t>
            </a:r>
          </a:p>
          <a:p>
            <a:pPr marL="914400" lvl="1" indent="-514350"/>
            <a:r>
              <a:rPr lang="en-GB" dirty="0" smtClean="0"/>
              <a:t>KNN</a:t>
            </a:r>
          </a:p>
          <a:p>
            <a:pPr marL="914400" lvl="1" indent="-514350"/>
            <a:r>
              <a:rPr lang="en-GB" dirty="0" smtClean="0"/>
              <a:t>Decision Tree</a:t>
            </a:r>
          </a:p>
          <a:p>
            <a:pPr marL="514350" indent="-514350">
              <a:buAutoNum type="arabicPeriod"/>
            </a:pPr>
            <a:r>
              <a:rPr lang="en-GB" dirty="0" smtClean="0"/>
              <a:t>Compare models and select best model</a:t>
            </a:r>
          </a:p>
          <a:p>
            <a:pPr marL="514350" indent="-514350">
              <a:buAutoNum type="arabicPeriod"/>
            </a:pPr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29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Engineering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(</a:t>
            </a:r>
            <a:r>
              <a:rPr lang="en-GB" dirty="0" err="1" smtClean="0"/>
              <a:t>Jupyter</a:t>
            </a:r>
            <a:r>
              <a:rPr lang="en-GB" dirty="0" smtClean="0"/>
              <a:t> Notebook)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2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 (MLP)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52893" r="52939" b="9304"/>
          <a:stretch/>
        </p:blipFill>
        <p:spPr bwMode="auto">
          <a:xfrm>
            <a:off x="4355976" y="1412776"/>
            <a:ext cx="4320480" cy="266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31740" y="1174768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Using full dataset with all 40 features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1" t="50000" r="53858" b="10183"/>
          <a:stretch/>
        </p:blipFill>
        <p:spPr bwMode="auto">
          <a:xfrm>
            <a:off x="467544" y="2636912"/>
            <a:ext cx="3850804" cy="273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04248" y="1700808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B050"/>
                </a:solidFill>
              </a:rPr>
              <a:t>1 hidden layer with 20 neurons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5776" y="2924944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2 </a:t>
            </a:r>
            <a:r>
              <a:rPr lang="en-GB" sz="1600" b="1" dirty="0">
                <a:solidFill>
                  <a:srgbClr val="00B050"/>
                </a:solidFill>
              </a:rPr>
              <a:t>hidden </a:t>
            </a:r>
            <a:r>
              <a:rPr lang="en-GB" sz="1600" b="1" dirty="0" smtClean="0">
                <a:solidFill>
                  <a:srgbClr val="00B050"/>
                </a:solidFill>
              </a:rPr>
              <a:t>layers with </a:t>
            </a:r>
            <a:r>
              <a:rPr lang="en-GB" sz="1600" b="1" dirty="0">
                <a:solidFill>
                  <a:srgbClr val="00B050"/>
                </a:solidFill>
              </a:rPr>
              <a:t>20 neurons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54894" r="50771" b="7839"/>
          <a:stretch/>
        </p:blipFill>
        <p:spPr bwMode="auto">
          <a:xfrm>
            <a:off x="4499992" y="4208878"/>
            <a:ext cx="432445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791539" y="4519287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3 hidden layers </a:t>
            </a:r>
            <a:r>
              <a:rPr lang="en-GB" sz="1600" b="1" dirty="0">
                <a:solidFill>
                  <a:srgbClr val="00B050"/>
                </a:solidFill>
              </a:rPr>
              <a:t>with 20 neurons</a:t>
            </a:r>
          </a:p>
        </p:txBody>
      </p:sp>
    </p:spTree>
    <p:extLst>
      <p:ext uri="{BB962C8B-B14F-4D97-AF65-F5344CB8AC3E}">
        <p14:creationId xmlns:p14="http://schemas.microsoft.com/office/powerpoint/2010/main" val="354580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Engineering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412776"/>
            <a:ext cx="6779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Used </a:t>
            </a:r>
            <a:r>
              <a:rPr lang="en-GB" sz="2000" dirty="0" err="1" smtClean="0"/>
              <a:t>GridSearchCV</a:t>
            </a:r>
            <a:r>
              <a:rPr lang="en-GB" sz="2000" dirty="0" smtClean="0"/>
              <a:t> to find best k for </a:t>
            </a:r>
            <a:r>
              <a:rPr lang="en-GB" sz="2000" dirty="0" err="1" smtClean="0"/>
              <a:t>SelectKBest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Selected k=10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Features reduced from 40 to 10</a:t>
            </a:r>
            <a:endParaRPr lang="en-GB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2" t="39560" r="52445" b="17509"/>
          <a:stretch/>
        </p:blipFill>
        <p:spPr bwMode="auto">
          <a:xfrm>
            <a:off x="1547664" y="2636912"/>
            <a:ext cx="5424254" cy="386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21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48645" r="53516" b="11941"/>
          <a:stretch/>
        </p:blipFill>
        <p:spPr bwMode="auto">
          <a:xfrm>
            <a:off x="4553998" y="4135413"/>
            <a:ext cx="4032448" cy="272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48058" r="51786" b="11941"/>
          <a:stretch/>
        </p:blipFill>
        <p:spPr bwMode="auto">
          <a:xfrm>
            <a:off x="0" y="2537135"/>
            <a:ext cx="4608512" cy="293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4" t="45569" r="51044" b="15395"/>
          <a:stretch/>
        </p:blipFill>
        <p:spPr bwMode="auto">
          <a:xfrm>
            <a:off x="4260830" y="1374822"/>
            <a:ext cx="4677213" cy="291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 (MLP)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31740" y="1174768"/>
            <a:ext cx="464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Using reduced dataset with 10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04248" y="1700808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B050"/>
                </a:solidFill>
              </a:rPr>
              <a:t>1 hidden layer with </a:t>
            </a:r>
            <a:r>
              <a:rPr lang="en-GB" sz="1600" b="1" dirty="0" smtClean="0">
                <a:solidFill>
                  <a:srgbClr val="00B050"/>
                </a:solidFill>
              </a:rPr>
              <a:t>5 neurons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5776" y="2924944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2 </a:t>
            </a:r>
            <a:r>
              <a:rPr lang="en-GB" sz="1600" b="1" dirty="0">
                <a:solidFill>
                  <a:srgbClr val="00B050"/>
                </a:solidFill>
              </a:rPr>
              <a:t>hidden </a:t>
            </a:r>
            <a:r>
              <a:rPr lang="en-GB" sz="1600" b="1" dirty="0" smtClean="0">
                <a:solidFill>
                  <a:srgbClr val="00B050"/>
                </a:solidFill>
              </a:rPr>
              <a:t>layers with 5 </a:t>
            </a:r>
            <a:r>
              <a:rPr lang="en-GB" sz="1600" b="1" dirty="0">
                <a:solidFill>
                  <a:srgbClr val="00B050"/>
                </a:solidFill>
              </a:rPr>
              <a:t>neurons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1539" y="4519287"/>
            <a:ext cx="1440160" cy="830997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3 hidden layers </a:t>
            </a:r>
            <a:r>
              <a:rPr lang="en-GB" sz="1600" b="1" dirty="0">
                <a:solidFill>
                  <a:srgbClr val="00B050"/>
                </a:solidFill>
              </a:rPr>
              <a:t>with </a:t>
            </a:r>
            <a:r>
              <a:rPr lang="en-GB" sz="1600" b="1" dirty="0" smtClean="0">
                <a:solidFill>
                  <a:srgbClr val="00B050"/>
                </a:solidFill>
              </a:rPr>
              <a:t>5 </a:t>
            </a:r>
            <a:r>
              <a:rPr lang="en-GB" sz="1600" b="1" dirty="0">
                <a:solidFill>
                  <a:srgbClr val="00B050"/>
                </a:solidFill>
              </a:rPr>
              <a:t>neurons</a:t>
            </a:r>
          </a:p>
        </p:txBody>
      </p:sp>
    </p:spTree>
    <p:extLst>
      <p:ext uri="{BB962C8B-B14F-4D97-AF65-F5344CB8AC3E}">
        <p14:creationId xmlns:p14="http://schemas.microsoft.com/office/powerpoint/2010/main" val="402726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Neural Network (using reduced features, 3 hidden layers, 5 neurons each)</a:t>
            </a:r>
            <a:endParaRPr lang="en-GB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56579" r="50632" b="20806"/>
          <a:stretch/>
        </p:blipFill>
        <p:spPr bwMode="auto">
          <a:xfrm>
            <a:off x="2915816" y="2204864"/>
            <a:ext cx="5328592" cy="190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9231" r="54228" b="13333"/>
          <a:stretch/>
        </p:blipFill>
        <p:spPr bwMode="auto">
          <a:xfrm>
            <a:off x="3707904" y="4113092"/>
            <a:ext cx="4056434" cy="256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268" y="2276872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Classification report:</a:t>
            </a:r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endParaRPr lang="en-GB" sz="2000" dirty="0"/>
          </a:p>
          <a:p>
            <a:pPr algn="r"/>
            <a:endParaRPr lang="en-GB" sz="2000" dirty="0" smtClean="0"/>
          </a:p>
          <a:p>
            <a:pPr algn="r"/>
            <a:endParaRPr lang="en-GB" sz="2000" dirty="0"/>
          </a:p>
          <a:p>
            <a:pPr algn="r"/>
            <a:r>
              <a:rPr lang="en-GB" sz="2000" dirty="0" smtClean="0"/>
              <a:t>Confusion matrix: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8110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43516" r="50878" b="16776"/>
          <a:stretch/>
        </p:blipFill>
        <p:spPr bwMode="auto">
          <a:xfrm>
            <a:off x="1907704" y="2737428"/>
            <a:ext cx="528023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SVC classifier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412776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Plot learning curve with x-axis as training set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Purpose is to check model and not to determine training set size.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Overall, the model is acceptable and not over or </a:t>
            </a:r>
            <a:r>
              <a:rPr lang="en-GB" sz="2000" dirty="0" err="1" smtClean="0"/>
              <a:t>underfitting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2103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426</Words>
  <Application>Microsoft Office PowerPoint</Application>
  <PresentationFormat>On-screen Show (4:3)</PresentationFormat>
  <Paragraphs>106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Churn Prediction</vt:lpstr>
      <vt:lpstr>Outline</vt:lpstr>
      <vt:lpstr>Pipeline</vt:lpstr>
      <vt:lpstr>Data Engineering</vt:lpstr>
      <vt:lpstr>Neural Network (MLP)</vt:lpstr>
      <vt:lpstr>Feature Engineering</vt:lpstr>
      <vt:lpstr>Neural Network (MLP)</vt:lpstr>
      <vt:lpstr>Evaluation</vt:lpstr>
      <vt:lpstr>SVC classifier</vt:lpstr>
      <vt:lpstr>Evaluation</vt:lpstr>
      <vt:lpstr>DTC</vt:lpstr>
      <vt:lpstr>Evaluation</vt:lpstr>
      <vt:lpstr>KNN</vt:lpstr>
      <vt:lpstr>Evaluation</vt:lpstr>
      <vt:lpstr>Conclusion</vt:lpstr>
      <vt:lpstr>PowerPoint Presentation</vt:lpstr>
      <vt:lpstr>Conclusion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 Ting</dc:creator>
  <cp:lastModifiedBy>Wan Ting</cp:lastModifiedBy>
  <cp:revision>71</cp:revision>
  <dcterms:created xsi:type="dcterms:W3CDTF">2018-12-10T02:16:24Z</dcterms:created>
  <dcterms:modified xsi:type="dcterms:W3CDTF">2018-12-18T07:35:47Z</dcterms:modified>
</cp:coreProperties>
</file>